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5" r:id="rId3"/>
    <p:sldId id="296" r:id="rId4"/>
    <p:sldId id="257" r:id="rId5"/>
    <p:sldId id="258" r:id="rId6"/>
    <p:sldId id="259" r:id="rId7"/>
    <p:sldId id="262" r:id="rId8"/>
    <p:sldId id="263" r:id="rId9"/>
    <p:sldId id="275" r:id="rId10"/>
    <p:sldId id="267" r:id="rId11"/>
    <p:sldId id="266" r:id="rId12"/>
    <p:sldId id="268" r:id="rId13"/>
    <p:sldId id="269" r:id="rId14"/>
    <p:sldId id="270" r:id="rId15"/>
    <p:sldId id="273" r:id="rId16"/>
    <p:sldId id="271" r:id="rId17"/>
    <p:sldId id="294" r:id="rId18"/>
    <p:sldId id="278" r:id="rId19"/>
    <p:sldId id="281" r:id="rId20"/>
    <p:sldId id="295" r:id="rId21"/>
    <p:sldId id="282" r:id="rId22"/>
    <p:sldId id="280" r:id="rId23"/>
    <p:sldId id="283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-87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7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7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CD64-6F1F-4D04-9547-C8D7634514FB}" type="datetimeFigureOut">
              <a:rPr lang="ar-EG" smtClean="0"/>
              <a:t>09/04/1444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DCF-81F3-47DF-B899-C3ACAEE869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4435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4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0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2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7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4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01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9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0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A6DFE-E294-4002-B139-68A066F0D03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A3BB-193E-4601-9BDE-B07A410F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3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emf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43000">
              <a:schemeClr val="tx2">
                <a:lumMod val="60000"/>
                <a:lumOff val="4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5848" y="1958111"/>
            <a:ext cx="6963497" cy="1838036"/>
          </a:xfrm>
        </p:spPr>
        <p:txBody>
          <a:bodyPr>
            <a:normAutofit/>
          </a:bodyPr>
          <a:lstStyle/>
          <a:p>
            <a:pPr algn="ctr"/>
            <a:r>
              <a:rPr lang="en-US" sz="9600" i="1" u="sng" dirty="0">
                <a:latin typeface="Castellar" panose="020A0402060406010301" pitchFamily="18" charset="0"/>
              </a:rPr>
              <a:t>Unit 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4128181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39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95" y="1234439"/>
            <a:ext cx="5742714" cy="41387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rgbClr val="FFFF00"/>
                </a:solidFill>
                <a:latin typeface="Algerian" panose="04020705040A02060702" pitchFamily="82" charset="0"/>
              </a:rPr>
              <a:t>TIME FOR A COMPETITION</a:t>
            </a:r>
            <a:r>
              <a:rPr lang="en-US" sz="5400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57" y="1932939"/>
            <a:ext cx="4968240" cy="3440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5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9" y="1436913"/>
            <a:ext cx="10101942" cy="4452983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Work in groups. Have a spelling competition </a:t>
            </a:r>
          </a:p>
          <a:p>
            <a:pPr marL="0" indent="0" algn="l" rtl="0">
              <a:buNone/>
            </a:pP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1- </a:t>
            </a:r>
            <a:r>
              <a:rPr lang="en-US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Team A: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Make a list of </a:t>
            </a:r>
            <a:r>
              <a:rPr lang="en-US" sz="2800" u="sng" dirty="0">
                <a:solidFill>
                  <a:srgbClr val="C00000"/>
                </a:solidFill>
                <a:latin typeface="Century Schoolbook" panose="02040604050505020304" pitchFamily="18" charset="0"/>
              </a:rPr>
              <a:t>ten</a:t>
            </a:r>
            <a:r>
              <a:rPr lang="en-US" sz="2800" dirty="0">
                <a:solidFill>
                  <a:srgbClr val="C00000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countries. Check the spelling. Then ask Team B to spell them correctly. </a:t>
            </a:r>
            <a:endParaRPr lang="en-US" sz="2800" dirty="0">
              <a:latin typeface="Century Schoolbook" panose="02040604050505020304" pitchFamily="18" charset="0"/>
            </a:endParaRPr>
          </a:p>
          <a:p>
            <a:pPr marL="0" indent="0" algn="l" rtl="0">
              <a:buNone/>
            </a:pP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2- </a:t>
            </a:r>
            <a:r>
              <a:rPr lang="en-US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Team B: 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Make a list of </a:t>
            </a:r>
            <a:r>
              <a:rPr lang="en-US" sz="2800" u="sng" dirty="0">
                <a:solidFill>
                  <a:srgbClr val="C00000"/>
                </a:solidFill>
                <a:latin typeface="Century Schoolbook" panose="02040604050505020304" pitchFamily="18" charset="0"/>
              </a:rPr>
              <a:t>ten</a:t>
            </a:r>
            <a:r>
              <a:rPr lang="en-US" sz="2800" dirty="0">
                <a:solidFill>
                  <a:srgbClr val="C00000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capital cities. Check the spelling. Then ask Team A to spell them correctly. </a:t>
            </a:r>
          </a:p>
          <a:p>
            <a:pPr marL="0" indent="0" algn="l" rtl="0">
              <a:buNone/>
            </a:pPr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Example</a:t>
            </a:r>
            <a:r>
              <a:rPr lang="en-US" sz="2800" dirty="0">
                <a:solidFill>
                  <a:schemeClr val="accent6"/>
                </a:solidFill>
                <a:latin typeface="Century Schoolbook" panose="02040604050505020304" pitchFamily="18" charset="0"/>
              </a:rPr>
              <a:t>: 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How do you spell </a:t>
            </a:r>
            <a:r>
              <a:rPr lang="en-US" sz="2800" dirty="0">
                <a:solidFill>
                  <a:srgbClr val="C00000"/>
                </a:solidFill>
                <a:latin typeface="Century Schoolbook" panose="02040604050505020304" pitchFamily="18" charset="0"/>
              </a:rPr>
              <a:t>EGYPT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? How do you spell </a:t>
            </a:r>
            <a:r>
              <a:rPr lang="en-US" sz="2800" dirty="0">
                <a:solidFill>
                  <a:srgbClr val="C00000"/>
                </a:solidFill>
                <a:latin typeface="Century Schoolbook" panose="02040604050505020304" pitchFamily="18" charset="0"/>
              </a:rPr>
              <a:t>TOKYO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?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22" y="29028"/>
            <a:ext cx="2043736" cy="143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31" y="4587497"/>
            <a:ext cx="2724604" cy="2270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860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7446" y="577184"/>
            <a:ext cx="5829799" cy="1507067"/>
          </a:xfrm>
        </p:spPr>
        <p:txBody>
          <a:bodyPr>
            <a:normAutofit/>
          </a:bodyPr>
          <a:lstStyle/>
          <a:p>
            <a:r>
              <a:rPr lang="en-US" sz="8000" u="sng" dirty="0">
                <a:solidFill>
                  <a:srgbClr val="C00000"/>
                </a:solidFill>
                <a:latin typeface="Century Schoolbook" panose="02040604050505020304" pitchFamily="18" charset="0"/>
              </a:rPr>
              <a:t>Numbers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29" y="2353128"/>
            <a:ext cx="7260276" cy="407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96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Callout 5"/>
          <p:cNvSpPr/>
          <p:nvPr/>
        </p:nvSpPr>
        <p:spPr>
          <a:xfrm>
            <a:off x="2481942" y="566058"/>
            <a:ext cx="6714308" cy="3248297"/>
          </a:xfrm>
          <a:prstGeom prst="cloud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FF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Bingo!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71896" y="4391537"/>
            <a:ext cx="8534400" cy="1507067"/>
          </a:xfrm>
        </p:spPr>
        <p:txBody>
          <a:bodyPr/>
          <a:lstStyle/>
          <a:p>
            <a:pPr marL="571500" indent="-571500" algn="ctr" rtl="0">
              <a:buFont typeface="Wingdings" panose="05000000000000000000" pitchFamily="2" charset="2"/>
              <a:buChar char="Ø"/>
            </a:pPr>
            <a:r>
              <a:rPr lang="en-US" cap="none" dirty="0">
                <a:latin typeface="Century Schoolbook" panose="02040604050505020304" pitchFamily="18" charset="0"/>
              </a:rPr>
              <a:t>Choose 4 numbers from 1-20.</a:t>
            </a:r>
          </a:p>
        </p:txBody>
      </p:sp>
    </p:spTree>
    <p:extLst>
      <p:ext uri="{BB962C8B-B14F-4D97-AF65-F5344CB8AC3E}">
        <p14:creationId xmlns:p14="http://schemas.microsoft.com/office/powerpoint/2010/main" val="388905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49232" y="3958044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513805" y="2595154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One </a:t>
            </a:r>
          </a:p>
        </p:txBody>
      </p:sp>
      <p:sp>
        <p:nvSpPr>
          <p:cNvPr id="6" name="Oval 5"/>
          <p:cNvSpPr/>
          <p:nvPr/>
        </p:nvSpPr>
        <p:spPr>
          <a:xfrm>
            <a:off x="5233851" y="1092924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586445" y="2595154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Two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2297" y="2595154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Three </a:t>
            </a:r>
          </a:p>
        </p:txBody>
      </p:sp>
      <p:sp>
        <p:nvSpPr>
          <p:cNvPr id="9" name="Rectangle 8"/>
          <p:cNvSpPr/>
          <p:nvPr/>
        </p:nvSpPr>
        <p:spPr>
          <a:xfrm>
            <a:off x="6958149" y="2595154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Four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4001" y="2582091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Five </a:t>
            </a:r>
          </a:p>
        </p:txBody>
      </p:sp>
      <p:sp>
        <p:nvSpPr>
          <p:cNvPr id="11" name="Oval 10"/>
          <p:cNvSpPr/>
          <p:nvPr/>
        </p:nvSpPr>
        <p:spPr>
          <a:xfrm>
            <a:off x="2969622" y="1092924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7341326" y="1092923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9527178" y="1092924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896982" y="1092923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9527177" y="4027716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10</a:t>
            </a:r>
          </a:p>
        </p:txBody>
      </p:sp>
      <p:sp>
        <p:nvSpPr>
          <p:cNvPr id="16" name="Oval 15"/>
          <p:cNvSpPr/>
          <p:nvPr/>
        </p:nvSpPr>
        <p:spPr>
          <a:xfrm>
            <a:off x="3047997" y="3958044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7</a:t>
            </a:r>
          </a:p>
        </p:txBody>
      </p:sp>
      <p:sp>
        <p:nvSpPr>
          <p:cNvPr id="17" name="Oval 16"/>
          <p:cNvSpPr/>
          <p:nvPr/>
        </p:nvSpPr>
        <p:spPr>
          <a:xfrm>
            <a:off x="7341325" y="4027716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9</a:t>
            </a:r>
          </a:p>
        </p:txBody>
      </p:sp>
      <p:sp>
        <p:nvSpPr>
          <p:cNvPr id="18" name="Oval 17"/>
          <p:cNvSpPr/>
          <p:nvPr/>
        </p:nvSpPr>
        <p:spPr>
          <a:xfrm>
            <a:off x="5259976" y="3958043"/>
            <a:ext cx="931817" cy="740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86444" y="5451563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Seven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3804" y="5451563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Six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72297" y="5464610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Eight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44000" y="5464610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Ten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58149" y="5464610"/>
            <a:ext cx="1698172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Nine </a:t>
            </a:r>
          </a:p>
        </p:txBody>
      </p:sp>
    </p:spTree>
    <p:extLst>
      <p:ext uri="{BB962C8B-B14F-4D97-AF65-F5344CB8AC3E}">
        <p14:creationId xmlns:p14="http://schemas.microsoft.com/office/powerpoint/2010/main" val="305837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4812" y="389467"/>
            <a:ext cx="5805488" cy="1299633"/>
          </a:xfrm>
        </p:spPr>
        <p:txBody>
          <a:bodyPr>
            <a:noAutofit/>
          </a:bodyPr>
          <a:lstStyle/>
          <a:p>
            <a:pPr algn="ctr"/>
            <a:r>
              <a:rPr lang="en-US" sz="4800" b="1" u="sng" dirty="0">
                <a:solidFill>
                  <a:srgbClr val="FF0000"/>
                </a:solidFill>
                <a:latin typeface="Century Schoolbook" panose="02040604050505020304" pitchFamily="18" charset="0"/>
              </a:rPr>
              <a:t>Numbers from 11-19</a:t>
            </a:r>
            <a:endParaRPr lang="ar-EG" sz="4800" b="1" u="sng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" name="Cloud 3"/>
          <p:cNvSpPr/>
          <p:nvPr/>
        </p:nvSpPr>
        <p:spPr>
          <a:xfrm>
            <a:off x="1182777" y="25040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11 </a:t>
            </a:r>
          </a:p>
        </p:txBody>
      </p:sp>
      <p:sp>
        <p:nvSpPr>
          <p:cNvPr id="5" name="Cloud 4"/>
          <p:cNvSpPr/>
          <p:nvPr/>
        </p:nvSpPr>
        <p:spPr>
          <a:xfrm>
            <a:off x="3923527" y="25040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12 </a:t>
            </a:r>
          </a:p>
        </p:txBody>
      </p:sp>
      <p:sp>
        <p:nvSpPr>
          <p:cNvPr id="6" name="Cloud 5"/>
          <p:cNvSpPr/>
          <p:nvPr/>
        </p:nvSpPr>
        <p:spPr>
          <a:xfrm>
            <a:off x="6664278" y="25040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13 </a:t>
            </a:r>
          </a:p>
        </p:txBody>
      </p:sp>
      <p:sp>
        <p:nvSpPr>
          <p:cNvPr id="7" name="Cloud 6"/>
          <p:cNvSpPr/>
          <p:nvPr/>
        </p:nvSpPr>
        <p:spPr>
          <a:xfrm>
            <a:off x="9348877" y="25040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14 </a:t>
            </a:r>
          </a:p>
        </p:txBody>
      </p:sp>
      <p:sp>
        <p:nvSpPr>
          <p:cNvPr id="8" name="Cloud 7"/>
          <p:cNvSpPr/>
          <p:nvPr/>
        </p:nvSpPr>
        <p:spPr>
          <a:xfrm>
            <a:off x="979576" y="45614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15 </a:t>
            </a:r>
          </a:p>
        </p:txBody>
      </p:sp>
      <p:sp>
        <p:nvSpPr>
          <p:cNvPr id="9" name="Cloud 8"/>
          <p:cNvSpPr/>
          <p:nvPr/>
        </p:nvSpPr>
        <p:spPr>
          <a:xfrm>
            <a:off x="3294103" y="45614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16</a:t>
            </a:r>
          </a:p>
        </p:txBody>
      </p:sp>
      <p:sp>
        <p:nvSpPr>
          <p:cNvPr id="10" name="Cloud 9"/>
          <p:cNvSpPr/>
          <p:nvPr/>
        </p:nvSpPr>
        <p:spPr>
          <a:xfrm>
            <a:off x="5540873" y="45614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17 </a:t>
            </a:r>
          </a:p>
        </p:txBody>
      </p:sp>
      <p:sp>
        <p:nvSpPr>
          <p:cNvPr id="11" name="Cloud 10"/>
          <p:cNvSpPr/>
          <p:nvPr/>
        </p:nvSpPr>
        <p:spPr>
          <a:xfrm>
            <a:off x="7787683" y="45614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18 </a:t>
            </a:r>
          </a:p>
        </p:txBody>
      </p:sp>
      <p:sp>
        <p:nvSpPr>
          <p:cNvPr id="12" name="Cloud 11"/>
          <p:cNvSpPr/>
          <p:nvPr/>
        </p:nvSpPr>
        <p:spPr>
          <a:xfrm>
            <a:off x="9910579" y="45614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19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04101" y="3559628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Eleven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44851" y="3559628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Twelve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385602" y="3559628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Thirteen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70201" y="3559628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Fourteen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00900" y="5693228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Fifteen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015427" y="5691776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Sixteen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3958" y="5691776"/>
            <a:ext cx="1804669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Seventeen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509007" y="5691776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Eighteen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631903" y="5691776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Nineteen </a:t>
            </a:r>
          </a:p>
        </p:txBody>
      </p:sp>
    </p:spTree>
    <p:extLst>
      <p:ext uri="{BB962C8B-B14F-4D97-AF65-F5344CB8AC3E}">
        <p14:creationId xmlns:p14="http://schemas.microsoft.com/office/powerpoint/2010/main" val="248887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371" y="44220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400" u="sng" cap="none" dirty="0">
                <a:solidFill>
                  <a:srgbClr val="FF0000"/>
                </a:solidFill>
                <a:latin typeface="Century Schoolbook" panose="02040604050505020304" pitchFamily="18" charset="0"/>
              </a:rPr>
              <a:t>Multiples Of Ten </a:t>
            </a:r>
          </a:p>
        </p:txBody>
      </p:sp>
      <p:sp>
        <p:nvSpPr>
          <p:cNvPr id="4" name="Cloud 3"/>
          <p:cNvSpPr/>
          <p:nvPr/>
        </p:nvSpPr>
        <p:spPr>
          <a:xfrm>
            <a:off x="801777" y="24151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10 </a:t>
            </a:r>
          </a:p>
        </p:txBody>
      </p:sp>
      <p:sp>
        <p:nvSpPr>
          <p:cNvPr id="6" name="Cloud 5"/>
          <p:cNvSpPr/>
          <p:nvPr/>
        </p:nvSpPr>
        <p:spPr>
          <a:xfrm>
            <a:off x="3005046" y="24151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20 </a:t>
            </a:r>
          </a:p>
        </p:txBody>
      </p:sp>
      <p:sp>
        <p:nvSpPr>
          <p:cNvPr id="7" name="Cloud 6"/>
          <p:cNvSpPr/>
          <p:nvPr/>
        </p:nvSpPr>
        <p:spPr>
          <a:xfrm>
            <a:off x="5208316" y="24151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30 </a:t>
            </a:r>
          </a:p>
        </p:txBody>
      </p:sp>
      <p:sp>
        <p:nvSpPr>
          <p:cNvPr id="8" name="Cloud 7"/>
          <p:cNvSpPr/>
          <p:nvPr/>
        </p:nvSpPr>
        <p:spPr>
          <a:xfrm>
            <a:off x="7389813" y="24151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40 </a:t>
            </a:r>
          </a:p>
        </p:txBody>
      </p:sp>
      <p:sp>
        <p:nvSpPr>
          <p:cNvPr id="9" name="Cloud 8"/>
          <p:cNvSpPr/>
          <p:nvPr/>
        </p:nvSpPr>
        <p:spPr>
          <a:xfrm>
            <a:off x="9732418" y="2415178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50 </a:t>
            </a:r>
          </a:p>
        </p:txBody>
      </p:sp>
      <p:sp>
        <p:nvSpPr>
          <p:cNvPr id="10" name="Cloud 9"/>
          <p:cNvSpPr/>
          <p:nvPr/>
        </p:nvSpPr>
        <p:spPr>
          <a:xfrm>
            <a:off x="830669" y="4428311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60 </a:t>
            </a:r>
          </a:p>
        </p:txBody>
      </p:sp>
      <p:sp>
        <p:nvSpPr>
          <p:cNvPr id="11" name="Cloud 10"/>
          <p:cNvSpPr/>
          <p:nvPr/>
        </p:nvSpPr>
        <p:spPr>
          <a:xfrm>
            <a:off x="3005046" y="4497979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70 </a:t>
            </a:r>
          </a:p>
        </p:txBody>
      </p:sp>
      <p:sp>
        <p:nvSpPr>
          <p:cNvPr id="12" name="Cloud 11"/>
          <p:cNvSpPr/>
          <p:nvPr/>
        </p:nvSpPr>
        <p:spPr>
          <a:xfrm>
            <a:off x="5208316" y="4497979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80 </a:t>
            </a:r>
          </a:p>
        </p:txBody>
      </p:sp>
      <p:sp>
        <p:nvSpPr>
          <p:cNvPr id="13" name="Cloud 12"/>
          <p:cNvSpPr/>
          <p:nvPr/>
        </p:nvSpPr>
        <p:spPr>
          <a:xfrm>
            <a:off x="7389813" y="4497979"/>
            <a:ext cx="1123405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90 </a:t>
            </a:r>
          </a:p>
        </p:txBody>
      </p:sp>
      <p:sp>
        <p:nvSpPr>
          <p:cNvPr id="14" name="Cloud 13"/>
          <p:cNvSpPr/>
          <p:nvPr/>
        </p:nvSpPr>
        <p:spPr>
          <a:xfrm>
            <a:off x="9571310" y="4497979"/>
            <a:ext cx="1284513" cy="815702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100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23101" y="3483428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Ten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730724" y="3483428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Twenty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929640" y="3585755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Thirty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111137" y="3532051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Forty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453742" y="3532051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Fifty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445623" y="5638801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Hundred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246708" y="5638801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Ninety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29639" y="5638801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Eighty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22016" y="5638801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Seventy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23101" y="5524144"/>
            <a:ext cx="168075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Sixty </a:t>
            </a:r>
          </a:p>
        </p:txBody>
      </p:sp>
    </p:spTree>
    <p:extLst>
      <p:ext uri="{BB962C8B-B14F-4D97-AF65-F5344CB8AC3E}">
        <p14:creationId xmlns:p14="http://schemas.microsoft.com/office/powerpoint/2010/main" val="358805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0" y="362858"/>
            <a:ext cx="11858170" cy="6371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06 Pista 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5943" y="4383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6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137886" y="116114"/>
            <a:ext cx="2628900" cy="1587500"/>
          </a:xfrm>
          <a:prstGeom prst="wedgeRoundRectCallout">
            <a:avLst>
              <a:gd name="adj1" fmla="val -30012"/>
              <a:gd name="adj2" fmla="val 689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Let’s Practice!</a:t>
            </a:r>
            <a:endParaRPr lang="ar-EG" sz="3200" dirty="0">
              <a:latin typeface="Century Schoolbook" panose="02040604050505020304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02" y="1600200"/>
            <a:ext cx="1053059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43088"/>
            <a:ext cx="3230336" cy="2130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81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311" y="1917700"/>
            <a:ext cx="7180717" cy="3615267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4000" b="1" dirty="0">
                <a:latin typeface="Century Schoolbook" panose="02040604050505020304" pitchFamily="18" charset="0"/>
              </a:rPr>
              <a:t>100 = one hundred</a:t>
            </a:r>
          </a:p>
          <a:p>
            <a:pPr marL="0" indent="0" algn="l" rtl="0">
              <a:buNone/>
            </a:pPr>
            <a:r>
              <a:rPr lang="en-US" sz="4000" b="1" dirty="0">
                <a:latin typeface="Century Schoolbook" panose="02040604050505020304" pitchFamily="18" charset="0"/>
              </a:rPr>
              <a:t>200 = two hundred</a:t>
            </a:r>
          </a:p>
          <a:p>
            <a:pPr marL="0" indent="0" algn="l" rtl="0">
              <a:buNone/>
            </a:pPr>
            <a:r>
              <a:rPr lang="en-US" sz="4000" b="1" dirty="0">
                <a:latin typeface="Century Schoolbook" panose="02040604050505020304" pitchFamily="18" charset="0"/>
              </a:rPr>
              <a:t>300 = three hundred </a:t>
            </a:r>
            <a:endParaRPr lang="ar-EG" sz="4000" b="1" dirty="0">
              <a:latin typeface="Century Schoolbook" panose="020406040505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41800" y="905932"/>
            <a:ext cx="2768600" cy="753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u="sng" dirty="0">
                <a:latin typeface="Century Schoolbook" panose="02040604050505020304" pitchFamily="18" charset="0"/>
              </a:rPr>
              <a:t>Hundreds</a:t>
            </a:r>
            <a:endParaRPr lang="ar-EG" sz="3200" b="1" u="sng" dirty="0">
              <a:latin typeface="Century Schoolbook" panose="020406040505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228" y="592664"/>
            <a:ext cx="21336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80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6" t="2072"/>
          <a:stretch/>
        </p:blipFill>
        <p:spPr>
          <a:xfrm>
            <a:off x="609601" y="291548"/>
            <a:ext cx="11078816" cy="6082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09" t="2852" b="1112"/>
          <a:stretch/>
        </p:blipFill>
        <p:spPr>
          <a:xfrm rot="346506">
            <a:off x="8187571" y="1183925"/>
            <a:ext cx="3527169" cy="19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90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77" y="1145414"/>
            <a:ext cx="10161588" cy="2154768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solidFill>
                  <a:srgbClr val="00B050"/>
                </a:solidFill>
              </a:rPr>
              <a:t>…….. </a:t>
            </a:r>
            <a:r>
              <a:rPr lang="en-US" cap="none" dirty="0">
                <a:solidFill>
                  <a:srgbClr val="00B050"/>
                </a:solidFill>
                <a:latin typeface="Century Schoolbook" panose="02040604050505020304" pitchFamily="18" charset="0"/>
              </a:rPr>
              <a:t>hundred and </a:t>
            </a:r>
            <a:r>
              <a:rPr lang="en-US" dirty="0">
                <a:solidFill>
                  <a:srgbClr val="00B050"/>
                </a:solidFill>
              </a:rPr>
              <a:t>……..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cap="none" dirty="0">
                <a:solidFill>
                  <a:srgbClr val="00B050"/>
                </a:solidFill>
                <a:latin typeface="Century Schoolbook" panose="02040604050505020304" pitchFamily="18" charset="0"/>
              </a:rPr>
              <a:t>Example: 125 </a:t>
            </a:r>
            <a:br>
              <a:rPr lang="en-US" cap="none" dirty="0">
                <a:solidFill>
                  <a:srgbClr val="00B050"/>
                </a:solidFill>
                <a:latin typeface="Century Schoolbook" panose="02040604050505020304" pitchFamily="18" charset="0"/>
              </a:rPr>
            </a:br>
            <a:r>
              <a:rPr lang="en-US" cap="none" dirty="0">
                <a:solidFill>
                  <a:srgbClr val="00B050"/>
                </a:solidFill>
                <a:latin typeface="Century Schoolbook" panose="02040604050505020304" pitchFamily="18" charset="0"/>
              </a:rPr>
              <a:t>One hundred and twenty-five  </a:t>
            </a:r>
            <a:endParaRPr lang="ar-EG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420" y="3407227"/>
            <a:ext cx="10555288" cy="3225801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4000" u="sng" dirty="0">
                <a:solidFill>
                  <a:srgbClr val="C00000"/>
                </a:solidFill>
                <a:latin typeface="Century Schoolbook" panose="02040604050505020304" pitchFamily="18" charset="0"/>
              </a:rPr>
              <a:t>Let’s practice!</a:t>
            </a:r>
          </a:p>
          <a:p>
            <a:pPr marL="0" indent="0" algn="l" rtl="0">
              <a:buNone/>
            </a:pPr>
            <a:r>
              <a:rPr lang="en-US" sz="4000" dirty="0">
                <a:latin typeface="Century Schoolbook" panose="02040604050505020304" pitchFamily="18" charset="0"/>
              </a:rPr>
              <a:t>			456 			723 			193 		988</a:t>
            </a:r>
          </a:p>
          <a:p>
            <a:pPr marL="0" indent="0" algn="l" rtl="0">
              <a:buNone/>
            </a:pPr>
            <a:r>
              <a:rPr lang="en-US" sz="4000" dirty="0">
                <a:latin typeface="Century Schoolbook" panose="02040604050505020304" pitchFamily="18" charset="0"/>
              </a:rPr>
              <a:t>444 				361 					892 	</a:t>
            </a:r>
            <a:endParaRPr lang="ar-EG" sz="4000" dirty="0">
              <a:latin typeface="Century Schoolbook" panose="020406040505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3400" y="385232"/>
            <a:ext cx="2768600" cy="753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u="sng" dirty="0">
                <a:latin typeface="Century Schoolbook" panose="02040604050505020304" pitchFamily="18" charset="0"/>
              </a:rPr>
              <a:t>Hundreds</a:t>
            </a:r>
            <a:endParaRPr lang="ar-EG" sz="3200" b="1" u="sng" dirty="0">
              <a:latin typeface="Century Schoolbook" panose="02040604050505020304" pitchFamily="18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7988300" y="245532"/>
            <a:ext cx="3784600" cy="2205568"/>
          </a:xfrm>
          <a:prstGeom prst="wedgeEllipseCallout">
            <a:avLst>
              <a:gd name="adj1" fmla="val -22846"/>
              <a:gd name="adj2" fmla="val 56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Century Schoolbook" panose="02040604050505020304" pitchFamily="18" charset="0"/>
              </a:rPr>
              <a:t>When talking we say “and”, but when writing we </a:t>
            </a:r>
            <a:r>
              <a:rPr lang="en-US" sz="2000" dirty="0">
                <a:solidFill>
                  <a:schemeClr val="accent6"/>
                </a:solidFill>
                <a:latin typeface="Century Schoolbook" panose="02040604050505020304" pitchFamily="18" charset="0"/>
              </a:rPr>
              <a:t>DON’T</a:t>
            </a:r>
            <a:r>
              <a:rPr lang="en-US" sz="2000" dirty="0">
                <a:latin typeface="Century Schoolbook" panose="02040604050505020304" pitchFamily="18" charset="0"/>
              </a:rPr>
              <a:t> write it.</a:t>
            </a:r>
            <a:endParaRPr lang="ar-EG" sz="2000" dirty="0">
              <a:latin typeface="Century Schoolbook" panose="020406040505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525" y="4589463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738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311" y="1917700"/>
            <a:ext cx="7209745" cy="3615267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b="1" dirty="0">
                <a:latin typeface="Century Schoolbook" panose="02040604050505020304" pitchFamily="18" charset="0"/>
              </a:rPr>
              <a:t>1,000 = one thousand </a:t>
            </a:r>
          </a:p>
          <a:p>
            <a:pPr marL="0" indent="0" algn="l" rtl="0">
              <a:buNone/>
            </a:pPr>
            <a:r>
              <a:rPr lang="en-US" sz="3600" b="1" dirty="0">
                <a:latin typeface="Century Schoolbook" panose="02040604050505020304" pitchFamily="18" charset="0"/>
              </a:rPr>
              <a:t>2,000 = two thousand </a:t>
            </a:r>
          </a:p>
          <a:p>
            <a:pPr marL="0" indent="0" algn="l" rtl="0">
              <a:buNone/>
            </a:pPr>
            <a:r>
              <a:rPr lang="en-US" sz="3600" b="1" dirty="0">
                <a:latin typeface="Century Schoolbook" panose="02040604050505020304" pitchFamily="18" charset="0"/>
              </a:rPr>
              <a:t>3,000 = three thousand  </a:t>
            </a:r>
            <a:endParaRPr lang="ar-EG" sz="3600" b="1" dirty="0">
              <a:latin typeface="Century Schoolbook" panose="020406040505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41800" y="905932"/>
            <a:ext cx="2768600" cy="753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u="sng" dirty="0">
                <a:latin typeface="Century Schoolbook" panose="02040604050505020304" pitchFamily="18" charset="0"/>
              </a:rPr>
              <a:t>Thousands</a:t>
            </a:r>
            <a:endParaRPr lang="ar-EG" sz="3200" b="1" u="sng" dirty="0">
              <a:latin typeface="Century Schoolbook" panose="020406040505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48503"/>
            <a:ext cx="4426631" cy="331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07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12" y="1397000"/>
            <a:ext cx="11571288" cy="5003800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6"/>
                </a:solidFill>
                <a:latin typeface="Century Schoolbook" panose="02040604050505020304" pitchFamily="18" charset="0"/>
              </a:rPr>
              <a:t>Example: </a:t>
            </a:r>
            <a:r>
              <a:rPr lang="en-US" sz="2400" b="1" dirty="0">
                <a:latin typeface="Century Schoolbook" panose="02040604050505020304" pitchFamily="18" charset="0"/>
              </a:rPr>
              <a:t>2,753</a:t>
            </a:r>
          </a:p>
          <a:p>
            <a:pPr marL="0" indent="0" algn="l" rtl="0">
              <a:buNone/>
            </a:pPr>
            <a:r>
              <a:rPr lang="en-US" sz="2400" b="1" dirty="0">
                <a:latin typeface="Century Schoolbook" panose="02040604050505020304" pitchFamily="18" charset="0"/>
              </a:rPr>
              <a:t>			    two </a:t>
            </a:r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thousand,</a:t>
            </a:r>
            <a:r>
              <a:rPr lang="en-US" sz="2400" b="1" dirty="0">
                <a:latin typeface="Century Schoolbook" panose="02040604050505020304" pitchFamily="18" charset="0"/>
              </a:rPr>
              <a:t> seven </a:t>
            </a:r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hundred and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b="1" dirty="0">
                <a:latin typeface="Century Schoolbook" panose="02040604050505020304" pitchFamily="18" charset="0"/>
              </a:rPr>
              <a:t>fifty-three</a:t>
            </a:r>
          </a:p>
          <a:p>
            <a:pPr algn="l" rtl="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6"/>
                </a:solidFill>
                <a:latin typeface="Century Schoolbook" panose="02040604050505020304" pitchFamily="18" charset="0"/>
              </a:rPr>
              <a:t>Example: </a:t>
            </a:r>
            <a:r>
              <a:rPr lang="en-US" sz="2400" b="1" dirty="0">
                <a:latin typeface="Century Schoolbook" panose="02040604050505020304" pitchFamily="18" charset="0"/>
              </a:rPr>
              <a:t>34,812</a:t>
            </a:r>
          </a:p>
          <a:p>
            <a:pPr marL="0" indent="0" algn="l" rtl="0">
              <a:buNone/>
            </a:pPr>
            <a:r>
              <a:rPr lang="en-US" sz="2400" b="1" dirty="0">
                <a:latin typeface="Century Schoolbook" panose="02040604050505020304" pitchFamily="18" charset="0"/>
              </a:rPr>
              <a:t>			    thirty-four </a:t>
            </a:r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thousand, </a:t>
            </a:r>
            <a:r>
              <a:rPr lang="en-US" sz="2400" b="1" dirty="0">
                <a:latin typeface="Century Schoolbook" panose="02040604050505020304" pitchFamily="18" charset="0"/>
              </a:rPr>
              <a:t>eight </a:t>
            </a:r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hundred and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b="1" dirty="0">
                <a:latin typeface="Century Schoolbook" panose="02040604050505020304" pitchFamily="18" charset="0"/>
              </a:rPr>
              <a:t>twelve</a:t>
            </a:r>
          </a:p>
          <a:p>
            <a:pPr algn="l" rtl="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6"/>
                </a:solidFill>
                <a:latin typeface="Century Schoolbook" panose="02040604050505020304" pitchFamily="18" charset="0"/>
              </a:rPr>
              <a:t>Example: </a:t>
            </a:r>
            <a:r>
              <a:rPr lang="en-US" sz="2400" b="1" dirty="0">
                <a:latin typeface="Century Schoolbook" panose="02040604050505020304" pitchFamily="18" charset="0"/>
              </a:rPr>
              <a:t>694,254 </a:t>
            </a:r>
          </a:p>
          <a:p>
            <a:pPr marL="0" indent="0" algn="l" rtl="0">
              <a:buNone/>
            </a:pPr>
            <a:r>
              <a:rPr lang="en-US" sz="2400" b="1" dirty="0">
                <a:latin typeface="Century Schoolbook" panose="02040604050505020304" pitchFamily="18" charset="0"/>
              </a:rPr>
              <a:t>			     six </a:t>
            </a:r>
            <a:r>
              <a:rPr lang="en-US" sz="2800" b="1" u="sng" dirty="0">
                <a:solidFill>
                  <a:schemeClr val="accent6"/>
                </a:solidFill>
                <a:latin typeface="Century Schoolbook" panose="02040604050505020304" pitchFamily="18" charset="0"/>
              </a:rPr>
              <a:t>hundred and </a:t>
            </a:r>
            <a:r>
              <a:rPr lang="en-US" sz="2400" b="1" dirty="0">
                <a:latin typeface="Century Schoolbook" panose="02040604050505020304" pitchFamily="18" charset="0"/>
              </a:rPr>
              <a:t>ninety-four </a:t>
            </a:r>
            <a:r>
              <a:rPr lang="en-US" sz="2800" b="1" u="sng" dirty="0">
                <a:solidFill>
                  <a:schemeClr val="accent6"/>
                </a:solidFill>
                <a:latin typeface="Century Schoolbook" panose="02040604050505020304" pitchFamily="18" charset="0"/>
              </a:rPr>
              <a:t>thousand</a:t>
            </a:r>
            <a:r>
              <a:rPr lang="en-US" sz="2800" b="1" u="sng" dirty="0">
                <a:latin typeface="Century Schoolbook" panose="02040604050505020304" pitchFamily="18" charset="0"/>
              </a:rPr>
              <a:t>,</a:t>
            </a:r>
            <a:r>
              <a:rPr lang="en-US" sz="2800" b="1" dirty="0">
                <a:latin typeface="Century Schoolbook" panose="02040604050505020304" pitchFamily="18" charset="0"/>
              </a:rPr>
              <a:t> </a:t>
            </a:r>
            <a:r>
              <a:rPr lang="en-US" sz="2400" b="1" dirty="0">
                <a:latin typeface="Century Schoolbook" panose="02040604050505020304" pitchFamily="18" charset="0"/>
              </a:rPr>
              <a:t>two hundred and fifty-				four</a:t>
            </a:r>
          </a:p>
          <a:p>
            <a:pPr marL="0" indent="0" algn="l" rtl="0">
              <a:buNone/>
            </a:pPr>
            <a:endParaRPr lang="ar-EG" sz="2400" b="1" dirty="0">
              <a:latin typeface="Century Schoolbook" panose="020406040505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3400" y="385232"/>
            <a:ext cx="2768600" cy="753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u="sng" dirty="0">
                <a:latin typeface="Century Schoolbook" panose="02040604050505020304" pitchFamily="18" charset="0"/>
              </a:rPr>
              <a:t>Thousands </a:t>
            </a:r>
            <a:endParaRPr lang="ar-EG" sz="3200" b="1" u="sng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8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098" y="2737757"/>
            <a:ext cx="11418888" cy="398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48 943			832 922 			9 643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13 597 					20 399</a:t>
            </a:r>
            <a:endParaRPr lang="ar-EG" sz="3600" b="1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2921000" y="584200"/>
            <a:ext cx="2628900" cy="1587500"/>
          </a:xfrm>
          <a:prstGeom prst="wedgeRoundRectCallout">
            <a:avLst>
              <a:gd name="adj1" fmla="val -30012"/>
              <a:gd name="adj2" fmla="val 689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Let’s Practice!</a:t>
            </a:r>
            <a:endParaRPr lang="ar-EG" sz="3200" dirty="0">
              <a:latin typeface="Century Schoolbook" panose="020406040505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70" y="4455886"/>
            <a:ext cx="19335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74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314700" y="2032000"/>
            <a:ext cx="5308600" cy="285750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Century Schoolbook" panose="02040604050505020304" pitchFamily="18" charset="0"/>
              </a:rPr>
              <a:t>See you!</a:t>
            </a:r>
            <a:endParaRPr lang="ar-EG" sz="66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" name="Heart 4"/>
          <p:cNvSpPr/>
          <p:nvPr/>
        </p:nvSpPr>
        <p:spPr>
          <a:xfrm rot="20932325">
            <a:off x="2159000" y="1485900"/>
            <a:ext cx="1155700" cy="736600"/>
          </a:xfrm>
          <a:prstGeom prst="hear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41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" y="523320"/>
            <a:ext cx="11709400" cy="222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2744070"/>
            <a:ext cx="11709400" cy="25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2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84" y="1273077"/>
            <a:ext cx="8534400" cy="1507067"/>
          </a:xfrm>
        </p:spPr>
        <p:txBody>
          <a:bodyPr/>
          <a:lstStyle/>
          <a:p>
            <a:pPr algn="ctr"/>
            <a:r>
              <a:rPr lang="en-US" sz="8000" b="1" u="sng" cap="none" dirty="0">
                <a:latin typeface="Harrington" panose="04040505050A02020702" pitchFamily="82" charset="0"/>
              </a:rPr>
              <a:t>Vocabulary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-339" b="8528"/>
          <a:stretch/>
        </p:blipFill>
        <p:spPr>
          <a:xfrm>
            <a:off x="3201120" y="2991427"/>
            <a:ext cx="5569527" cy="2892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362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3" y="1441390"/>
            <a:ext cx="2516985" cy="1614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96" y="3321349"/>
            <a:ext cx="2538109" cy="1503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77" y="1607970"/>
            <a:ext cx="2714625" cy="1503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0" y="5039381"/>
            <a:ext cx="2540294" cy="1588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6" y="3269217"/>
            <a:ext cx="2567300" cy="16082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07" y="1586380"/>
            <a:ext cx="2445904" cy="15730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787" y="1607128"/>
            <a:ext cx="2691278" cy="15522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08" y="3321349"/>
            <a:ext cx="2563454" cy="1556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1" y="5039381"/>
            <a:ext cx="2516985" cy="1503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907" y="4982595"/>
            <a:ext cx="2582088" cy="1560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96" y="3319203"/>
            <a:ext cx="2721262" cy="1560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08" y="5005628"/>
            <a:ext cx="2638637" cy="1514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8292" r="7240" b="10882"/>
          <a:stretch/>
        </p:blipFill>
        <p:spPr>
          <a:xfrm rot="391935">
            <a:off x="8320759" y="327355"/>
            <a:ext cx="1784301" cy="1161301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58537" y="258518"/>
            <a:ext cx="6880300" cy="962232"/>
          </a:xfrm>
        </p:spPr>
        <p:txBody>
          <a:bodyPr>
            <a:noAutofit/>
          </a:bodyPr>
          <a:lstStyle/>
          <a:p>
            <a:r>
              <a:rPr lang="en-US" sz="6600" cap="none" dirty="0">
                <a:latin typeface="Century Schoolbook" panose="02040604050505020304" pitchFamily="18" charset="0"/>
              </a:rPr>
              <a:t>This is a/an ……</a:t>
            </a:r>
          </a:p>
        </p:txBody>
      </p:sp>
    </p:spTree>
    <p:extLst>
      <p:ext uri="{BB962C8B-B14F-4D97-AF65-F5344CB8AC3E}">
        <p14:creationId xmlns:p14="http://schemas.microsoft.com/office/powerpoint/2010/main" val="26192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82" y="171964"/>
            <a:ext cx="10902932" cy="106048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0000"/>
                </a:solidFill>
              </a:rPr>
              <a:t>Match the pictures with the words in the box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9768" y="1141028"/>
            <a:ext cx="7985760" cy="1175657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adapter - antenna  - bolts - cable - chisel - nuts - plug - saw - screws -  screwdriver - spanner - washers </a:t>
            </a:r>
          </a:p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4" y="2451653"/>
            <a:ext cx="11926956" cy="43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943" y="681686"/>
            <a:ext cx="8534400" cy="3942564"/>
          </a:xfrm>
        </p:spPr>
        <p:txBody>
          <a:bodyPr>
            <a:normAutofit/>
          </a:bodyPr>
          <a:lstStyle/>
          <a:p>
            <a:pPr algn="ctr"/>
            <a:r>
              <a:rPr lang="en-US" sz="8000" u="sng" dirty="0">
                <a:solidFill>
                  <a:srgbClr val="FF0000"/>
                </a:solidFill>
                <a:latin typeface="Century Schoolbook" panose="02040604050505020304" pitchFamily="18" charset="0"/>
              </a:rPr>
              <a:t>Unit 1 </a:t>
            </a:r>
            <a:r>
              <a:rPr lang="en-US" sz="4000" dirty="0">
                <a:latin typeface="Century Schoolbook" panose="02040604050505020304" pitchFamily="18" charset="0"/>
              </a:rPr>
              <a:t/>
            </a:r>
            <a:br>
              <a:rPr lang="en-US" sz="4000" dirty="0">
                <a:latin typeface="Century Schoolbook" panose="02040604050505020304" pitchFamily="18" charset="0"/>
              </a:rPr>
            </a:br>
            <a:r>
              <a:rPr lang="en-US" sz="4000" dirty="0">
                <a:latin typeface="Century Schoolbook" panose="02040604050505020304" pitchFamily="18" charset="0"/>
              </a:rPr>
              <a:t/>
            </a:r>
            <a:br>
              <a:rPr lang="en-US" sz="4000" dirty="0">
                <a:latin typeface="Century Schoolbook" panose="02040604050505020304" pitchFamily="18" charset="0"/>
              </a:rPr>
            </a:br>
            <a:r>
              <a:rPr lang="en-US" sz="4000" dirty="0">
                <a:latin typeface="Century Schoolbook" panose="02040604050505020304" pitchFamily="18" charset="0"/>
              </a:rPr>
              <a:t>2. </a:t>
            </a:r>
            <a:r>
              <a:rPr lang="en-US" sz="4000" cap="none" dirty="0">
                <a:latin typeface="Century Schoolbook" panose="02040604050505020304" pitchFamily="18" charset="0"/>
              </a:rPr>
              <a:t>Letters and numbers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403">
            <a:off x="8294288" y="1013470"/>
            <a:ext cx="3302105" cy="2201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1410">
            <a:off x="749333" y="3961396"/>
            <a:ext cx="3428159" cy="22384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822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000" y="393668"/>
            <a:ext cx="7150600" cy="1602742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Listen and correct the four mistakes in the business card.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99" t="9968" b="3297"/>
          <a:stretch/>
        </p:blipFill>
        <p:spPr>
          <a:xfrm rot="285712">
            <a:off x="6254494" y="2697261"/>
            <a:ext cx="5479689" cy="2804500"/>
          </a:xfrm>
          <a:prstGeom prst="rect">
            <a:avLst/>
          </a:prstGeom>
        </p:spPr>
      </p:pic>
      <p:pic>
        <p:nvPicPr>
          <p:cNvPr id="6" name="04 Pista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0550" y="29525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706" b="1516"/>
          <a:stretch/>
        </p:blipFill>
        <p:spPr>
          <a:xfrm>
            <a:off x="0" y="3877129"/>
            <a:ext cx="7202475" cy="2980871"/>
          </a:xfrm>
          <a:prstGeom prst="rect">
            <a:avLst/>
          </a:prstGeom>
        </p:spPr>
      </p:pic>
      <p:pic>
        <p:nvPicPr>
          <p:cNvPr id="2" name="05 Pista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914" y="2981325"/>
            <a:ext cx="609600" cy="6096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575" y="-116115"/>
            <a:ext cx="633412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1029" b="176"/>
          <a:stretch/>
        </p:blipFill>
        <p:spPr>
          <a:xfrm>
            <a:off x="4394003" y="1724608"/>
            <a:ext cx="8131825" cy="2951586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4253467" y="0"/>
            <a:ext cx="2717550" cy="1972129"/>
          </a:xfrm>
          <a:prstGeom prst="cloudCallout">
            <a:avLst>
              <a:gd name="adj1" fmla="val -28596"/>
              <a:gd name="adj2" fmla="val 75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ar-EG" sz="2400" dirty="0">
                <a:solidFill>
                  <a:srgbClr val="FFFF00"/>
                </a:solidFill>
              </a:rPr>
              <a:t>لقب\اسم العائله</a:t>
            </a:r>
          </a:p>
          <a:p>
            <a:pPr algn="r"/>
            <a:r>
              <a:rPr lang="ar-EG" sz="2400" dirty="0">
                <a:solidFill>
                  <a:srgbClr val="FFFF00"/>
                </a:solidFill>
              </a:rPr>
              <a:t>شركة</a:t>
            </a:r>
          </a:p>
        </p:txBody>
      </p:sp>
    </p:spTree>
    <p:extLst>
      <p:ext uri="{BB962C8B-B14F-4D97-AF65-F5344CB8AC3E}">
        <p14:creationId xmlns:p14="http://schemas.microsoft.com/office/powerpoint/2010/main" val="251147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956</TotalTime>
  <Words>268</Words>
  <Application>Microsoft Office PowerPoint</Application>
  <PresentationFormat>Custom</PresentationFormat>
  <Paragraphs>103</Paragraphs>
  <Slides>24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Unit 1</vt:lpstr>
      <vt:lpstr>PowerPoint Presentation</vt:lpstr>
      <vt:lpstr>PowerPoint Presentation</vt:lpstr>
      <vt:lpstr>Vocabulary</vt:lpstr>
      <vt:lpstr>This is a/an ……</vt:lpstr>
      <vt:lpstr>Match the pictures with the words in the box</vt:lpstr>
      <vt:lpstr>Unit 1   2. Letters and numbers </vt:lpstr>
      <vt:lpstr>PowerPoint Presentation</vt:lpstr>
      <vt:lpstr>PowerPoint Presentation</vt:lpstr>
      <vt:lpstr>PowerPoint Presentation</vt:lpstr>
      <vt:lpstr>PowerPoint Presentation</vt:lpstr>
      <vt:lpstr>Numbers</vt:lpstr>
      <vt:lpstr>Choose 4 numbers from 1-20.</vt:lpstr>
      <vt:lpstr>PowerPoint Presentation</vt:lpstr>
      <vt:lpstr>PowerPoint Presentation</vt:lpstr>
      <vt:lpstr>Multiples Of Ten </vt:lpstr>
      <vt:lpstr>PowerPoint Presentation</vt:lpstr>
      <vt:lpstr>PowerPoint Presentation</vt:lpstr>
      <vt:lpstr>PowerPoint Presentation</vt:lpstr>
      <vt:lpstr>…….. hundred and …….. Example: 125  One hundred and twenty-five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Roaya</cp:lastModifiedBy>
  <cp:revision>66</cp:revision>
  <dcterms:created xsi:type="dcterms:W3CDTF">2020-11-03T09:14:42Z</dcterms:created>
  <dcterms:modified xsi:type="dcterms:W3CDTF">2022-11-03T20:45:19Z</dcterms:modified>
</cp:coreProperties>
</file>